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498" r:id="rId3"/>
    <p:sldId id="564" r:id="rId4"/>
    <p:sldId id="499" r:id="rId5"/>
    <p:sldId id="563" r:id="rId6"/>
    <p:sldId id="565" r:id="rId7"/>
    <p:sldId id="561" r:id="rId8"/>
    <p:sldId id="567" r:id="rId9"/>
    <p:sldId id="566" r:id="rId10"/>
    <p:sldId id="568" r:id="rId11"/>
    <p:sldId id="569" r:id="rId12"/>
    <p:sldId id="589" r:id="rId13"/>
    <p:sldId id="590" r:id="rId14"/>
    <p:sldId id="591" r:id="rId15"/>
    <p:sldId id="592" r:id="rId16"/>
    <p:sldId id="593" r:id="rId17"/>
    <p:sldId id="594" r:id="rId18"/>
    <p:sldId id="595" r:id="rId19"/>
    <p:sldId id="570" r:id="rId20"/>
    <p:sldId id="571" r:id="rId21"/>
    <p:sldId id="572" r:id="rId22"/>
    <p:sldId id="573" r:id="rId23"/>
    <p:sldId id="574" r:id="rId24"/>
    <p:sldId id="575" r:id="rId25"/>
    <p:sldId id="576" r:id="rId26"/>
    <p:sldId id="577" r:id="rId27"/>
    <p:sldId id="578" r:id="rId28"/>
    <p:sldId id="580" r:id="rId29"/>
    <p:sldId id="582" r:id="rId30"/>
    <p:sldId id="583" r:id="rId31"/>
    <p:sldId id="584" r:id="rId32"/>
    <p:sldId id="585" r:id="rId33"/>
    <p:sldId id="587" r:id="rId34"/>
    <p:sldId id="586" r:id="rId35"/>
    <p:sldId id="588" r:id="rId36"/>
    <p:sldId id="4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 autoAdjust="0"/>
    <p:restoredTop sz="82977" autoAdjust="0"/>
  </p:normalViewPr>
  <p:slideViewPr>
    <p:cSldViewPr>
      <p:cViewPr>
        <p:scale>
          <a:sx n="89" d="100"/>
          <a:sy n="89" d="100"/>
        </p:scale>
        <p:origin x="1016" y="2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9BB55-214F-4F8B-AA2F-DE63D2CBFFEE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0D110-BDEE-4352-9604-2705644B40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8DD6E-FFFE-483F-BA26-F8623B249411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3918C-86D3-45EB-9BA9-14855CF20DB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the initial states of the forecasting network are copied from the last state of the encoding network.</a:t>
            </a:r>
          </a:p>
          <a:p>
            <a:r>
              <a:rPr kumimoji="1" lang="zh-CN" altLang="en-US" dirty="0"/>
              <a:t>最后</a:t>
            </a:r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  <a:r>
              <a:rPr kumimoji="1" lang="en-US" altLang="zh-CN" dirty="0"/>
              <a:t>1</a:t>
            </a:r>
            <a:r>
              <a:rPr kumimoji="1" lang="zh-CN" altLang="en-US" dirty="0"/>
              <a:t> 卷积 得到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</a:p>
          <a:p>
            <a:r>
              <a:rPr kumimoji="1" lang="en" altLang="zh-CN" dirty="0"/>
              <a:t>Deeper models can produce better results with fewer parameters.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7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the initial states  of the forecasting network are copied from the last state of the encoding network.</a:t>
            </a:r>
          </a:p>
          <a:p>
            <a:r>
              <a:rPr kumimoji="1" lang="zh-CN" altLang="en-US" dirty="0"/>
              <a:t>最后</a:t>
            </a:r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  <a:r>
              <a:rPr kumimoji="1" lang="en-US" altLang="zh-CN" dirty="0"/>
              <a:t>1</a:t>
            </a:r>
            <a:r>
              <a:rPr kumimoji="1" lang="zh-CN" altLang="en-US" dirty="0"/>
              <a:t> 卷积 得到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</a:p>
          <a:p>
            <a:r>
              <a:rPr kumimoji="1" lang="en" altLang="zh-CN" dirty="0"/>
              <a:t>-5x5’ and ‘-1x1’ represent the corresponding state-to-state kernel size, which is either 5×5 or 1×1. ‘256’, ‘128’, and ‘64’ refer to the number of hidden states in the </a:t>
            </a:r>
            <a:r>
              <a:rPr kumimoji="1" lang="en" altLang="zh-CN" dirty="0" err="1"/>
              <a:t>ConvLSTM</a:t>
            </a:r>
            <a:r>
              <a:rPr kumimoji="1" lang="en" altLang="zh-CN" dirty="0"/>
              <a:t> layers. ‘(5x5)’ and ‘(9x9)’ represent the input-to-state kernel size.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54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patch,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 输入和输出 相同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但是顺序相反  完全学一个镜像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93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patch,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 输入和输出 相同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但是顺序相反  完全学一个镜像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9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mechanism:</a:t>
            </a:r>
            <a:r>
              <a:rPr kumimoji="1" lang="zh-CN" altLang="en-US" dirty="0"/>
              <a:t>  </a:t>
            </a:r>
            <a:r>
              <a:rPr kumimoji="1" lang="en" altLang="zh-CN" dirty="0"/>
              <a:t>a simple concatenation with gates, the horizontally updated temporal memory C with the vertically transformed spatial memory M.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concat+1</a:t>
            </a:r>
            <a:r>
              <a:rPr kumimoji="1" lang="zh-CN" altLang="en-US" dirty="0"/>
              <a:t>*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convolution</a:t>
            </a:r>
          </a:p>
          <a:p>
            <a:r>
              <a:rPr kumimoji="1" lang="en-US" altLang="zh-CN" dirty="0"/>
              <a:t>long-term</a:t>
            </a:r>
            <a:r>
              <a:rPr kumimoji="1" lang="zh-CN" altLang="en-US" dirty="0"/>
              <a:t> </a:t>
            </a:r>
            <a:r>
              <a:rPr kumimoji="1" lang="en" altLang="zh-CN" dirty="0"/>
              <a:t>coherence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recurrence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depth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65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mechanism:</a:t>
            </a:r>
            <a:r>
              <a:rPr kumimoji="1" lang="zh-CN" altLang="en-US" dirty="0"/>
              <a:t>  </a:t>
            </a:r>
            <a:r>
              <a:rPr kumimoji="1" lang="en" altLang="zh-CN" dirty="0"/>
              <a:t>a simple concatenation with gates, the horizontally updated temporal memory C with the vertically transformed spatial memory M.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concat+1</a:t>
            </a:r>
            <a:r>
              <a:rPr kumimoji="1" lang="zh-CN" altLang="en-US" dirty="0"/>
              <a:t>*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convolution</a:t>
            </a:r>
          </a:p>
          <a:p>
            <a:r>
              <a:rPr kumimoji="1" lang="zh-CN" altLang="en-US" dirty="0"/>
              <a:t>改变： </a:t>
            </a:r>
            <a:r>
              <a:rPr kumimoji="1" lang="en-US" altLang="zh-CN" dirty="0" err="1"/>
              <a:t>PredRNN</a:t>
            </a:r>
            <a:r>
              <a:rPr kumimoji="1" lang="zh-CN" altLang="en-US" dirty="0"/>
              <a:t> 直接</a:t>
            </a:r>
            <a:r>
              <a:rPr kumimoji="1" lang="en-US" altLang="zh-CN" dirty="0" err="1"/>
              <a:t>concat</a:t>
            </a:r>
            <a:r>
              <a:rPr kumimoji="1" lang="zh-CN" altLang="en-US" dirty="0"/>
              <a:t> 到一起，但是这个是 红色部分 不一样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62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 particular, the temporal memory C t k may forget the outdated frame appearance due to longer transitions.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GHU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" altLang="zh-CN" dirty="0"/>
              <a:t>learn skip-frame relations.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88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 unlike temporal skip connections, it controls the proportions of Z t−1 and the deep transition fea1tures H t through the switch gate S t , enabling an adaptive learning of the long-term and the short-term frame relations.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6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 unlike temporal skip connections, it controls the proportions of Z t−1 and the deep transition fea1 </a:t>
            </a:r>
            <a:r>
              <a:rPr kumimoji="1" lang="en-US" altLang="zh-CN" dirty="0" err="1"/>
              <a:t>tures</a:t>
            </a:r>
            <a:r>
              <a:rPr kumimoji="1" lang="en-US" altLang="zh-CN" dirty="0"/>
              <a:t> H t through the switch gate S t , enabling an adaptive learning of the long-term and the short-term frame relations.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23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the initial states and cell outputs of the forecasting network are copied from the last state of the encoding network.</a:t>
            </a:r>
          </a:p>
          <a:p>
            <a:r>
              <a:rPr kumimoji="1" lang="zh-CN" altLang="en-US" dirty="0"/>
              <a:t>最后</a:t>
            </a:r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  <a:r>
              <a:rPr kumimoji="1" lang="en-US" altLang="zh-CN" dirty="0"/>
              <a:t>1</a:t>
            </a:r>
            <a:r>
              <a:rPr kumimoji="1" lang="zh-CN" altLang="en-US" dirty="0"/>
              <a:t> 卷积 得到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</a:p>
          <a:p>
            <a:r>
              <a:rPr kumimoji="1" lang="en" altLang="zh-CN" dirty="0"/>
              <a:t>-5x5’ and ‘-1x1’ represent the corresponding state-to-state kernel size, which is either 5×5 or 1×1. ‘256’, ‘128’, and ‘64’ refer to the number of hidden states in the </a:t>
            </a:r>
            <a:r>
              <a:rPr kumimoji="1" lang="en" altLang="zh-CN" dirty="0" err="1"/>
              <a:t>ConvLSTM</a:t>
            </a:r>
            <a:r>
              <a:rPr kumimoji="1" lang="en" altLang="zh-CN" dirty="0"/>
              <a:t> layers. ‘(5x5)’ and ‘(9x9)’ represent the input-to-state kernel size.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6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70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89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1" dirty="0">
                <a:latin typeface="Times" pitchFamily="2" charset="0"/>
              </a:rPr>
              <a:t>concatenate output of all </a:t>
            </a:r>
            <a:r>
              <a:rPr lang="en-US" altLang="zh-CN" sz="1200" b="1" i="1" dirty="0" err="1">
                <a:latin typeface="Times" pitchFamily="2" charset="0"/>
              </a:rPr>
              <a:t>ConvLSTM</a:t>
            </a:r>
            <a:r>
              <a:rPr lang="en-US" altLang="zh-CN" sz="1200" b="1" i="1" dirty="0">
                <a:latin typeface="Times" pitchFamily="2" charset="0"/>
              </a:rPr>
              <a:t> layers and pass it to a 1 × 1 convolution layer and split the output of convolution layer to all </a:t>
            </a:r>
            <a:r>
              <a:rPr lang="en-US" altLang="zh-CN" sz="1200" b="1" i="1" dirty="0" err="1">
                <a:latin typeface="Times" pitchFamily="2" charset="0"/>
              </a:rPr>
              <a:t>ConvLSTM</a:t>
            </a:r>
            <a:r>
              <a:rPr lang="en-US" altLang="zh-CN" sz="1200" b="1" i="1" dirty="0">
                <a:latin typeface="Times" pitchFamily="2" charset="0"/>
              </a:rPr>
              <a:t> layers of next time-step by a residual connection to their inputs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2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1" dirty="0">
                <a:latin typeface="Times" pitchFamily="2" charset="0"/>
              </a:rPr>
              <a:t>concatenate output of all </a:t>
            </a:r>
            <a:r>
              <a:rPr lang="en-US" altLang="zh-CN" sz="1200" b="1" i="1" dirty="0" err="1">
                <a:latin typeface="Times" pitchFamily="2" charset="0"/>
              </a:rPr>
              <a:t>ConvLSTM</a:t>
            </a:r>
            <a:r>
              <a:rPr lang="en-US" altLang="zh-CN" sz="1200" b="1" i="1" dirty="0">
                <a:latin typeface="Times" pitchFamily="2" charset="0"/>
              </a:rPr>
              <a:t> layers and pass it to a 1 × 1 convolution layer and split the output of convolution layer to all </a:t>
            </a:r>
            <a:r>
              <a:rPr lang="en-US" altLang="zh-CN" sz="1200" b="1" i="1" dirty="0" err="1">
                <a:latin typeface="Times" pitchFamily="2" charset="0"/>
              </a:rPr>
              <a:t>ConvLSTM</a:t>
            </a:r>
            <a:r>
              <a:rPr lang="en-US" altLang="zh-CN" sz="1200" b="1" i="1" dirty="0">
                <a:latin typeface="Times" pitchFamily="2" charset="0"/>
              </a:rPr>
              <a:t> layers of next time-step by a residual connection to their inputs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0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1" dirty="0">
                <a:latin typeface="Times" pitchFamily="2" charset="0"/>
              </a:rPr>
              <a:t>concatenate output of all </a:t>
            </a:r>
            <a:r>
              <a:rPr lang="en-US" altLang="zh-CN" sz="1200" b="1" i="1" dirty="0" err="1">
                <a:latin typeface="Times" pitchFamily="2" charset="0"/>
              </a:rPr>
              <a:t>ConvLSTM</a:t>
            </a:r>
            <a:r>
              <a:rPr lang="en-US" altLang="zh-CN" sz="1200" b="1" i="1" dirty="0">
                <a:latin typeface="Times" pitchFamily="2" charset="0"/>
              </a:rPr>
              <a:t> layers and pass it to a 1 × 1 convolution layer and split the output of convolution layer to all </a:t>
            </a:r>
            <a:r>
              <a:rPr lang="en-US" altLang="zh-CN" sz="1200" b="1" i="1" dirty="0" err="1">
                <a:latin typeface="Times" pitchFamily="2" charset="0"/>
              </a:rPr>
              <a:t>ConvLSTM</a:t>
            </a:r>
            <a:r>
              <a:rPr lang="en-US" altLang="zh-CN" sz="1200" b="1" i="1" dirty="0">
                <a:latin typeface="Times" pitchFamily="2" charset="0"/>
              </a:rPr>
              <a:t> layers of next time-step by a residual connection to their inputs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10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1" dirty="0">
                <a:latin typeface="Times" pitchFamily="2" charset="0"/>
              </a:rPr>
              <a:t>concatenate output of all </a:t>
            </a:r>
            <a:r>
              <a:rPr lang="en-US" altLang="zh-CN" sz="1200" b="1" i="1" dirty="0" err="1">
                <a:latin typeface="Times" pitchFamily="2" charset="0"/>
              </a:rPr>
              <a:t>ConvLSTM</a:t>
            </a:r>
            <a:r>
              <a:rPr lang="en-US" altLang="zh-CN" sz="1200" b="1" i="1" dirty="0">
                <a:latin typeface="Times" pitchFamily="2" charset="0"/>
              </a:rPr>
              <a:t> layers and pass it to a 1 × 1 convolution layer and split the output of convolution layer to all </a:t>
            </a:r>
            <a:r>
              <a:rPr lang="en-US" altLang="zh-CN" sz="1200" b="1" i="1" dirty="0" err="1">
                <a:latin typeface="Times" pitchFamily="2" charset="0"/>
              </a:rPr>
              <a:t>ConvLSTM</a:t>
            </a:r>
            <a:r>
              <a:rPr lang="en-US" altLang="zh-CN" sz="1200" b="1" i="1" dirty="0">
                <a:latin typeface="Times" pitchFamily="2" charset="0"/>
              </a:rPr>
              <a:t> layers of next time-step by a residual connection to their inputs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52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the initial states and cell outputs of the forecasting network are copied from the last state of the encoding network.</a:t>
            </a:r>
          </a:p>
          <a:p>
            <a:r>
              <a:rPr kumimoji="1" lang="zh-CN" altLang="en-US" dirty="0"/>
              <a:t>最后</a:t>
            </a:r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  <a:r>
              <a:rPr kumimoji="1" lang="en-US" altLang="zh-CN" dirty="0"/>
              <a:t>1</a:t>
            </a:r>
            <a:r>
              <a:rPr kumimoji="1" lang="zh-CN" altLang="en-US" dirty="0"/>
              <a:t> 卷积 得到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</a:p>
          <a:p>
            <a:r>
              <a:rPr kumimoji="1" lang="en" altLang="zh-CN" dirty="0"/>
              <a:t>-5x5’ and ‘-1x1’ represent the corresponding state-to-state kernel size, which is either 5×5 or 1×1. ‘256’, ‘128’, and ‘64’ refer to the number of hidden states in the </a:t>
            </a:r>
            <a:r>
              <a:rPr kumimoji="1" lang="en" altLang="zh-CN" dirty="0" err="1"/>
              <a:t>ConvLSTM</a:t>
            </a:r>
            <a:r>
              <a:rPr kumimoji="1" lang="en" altLang="zh-CN" dirty="0"/>
              <a:t> layers. ‘(5x5)’ and ‘(9x9)’ represent the input-to-state kernel size.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07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17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87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2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Three sigmoidal gates to control the memory </a:t>
            </a:r>
            <a:r>
              <a:rPr kumimoji="1" lang="en" altLang="zh-CN" dirty="0" err="1"/>
              <a:t>uint</a:t>
            </a:r>
            <a:r>
              <a:rPr kumimoji="1" lang="en" altLang="zh-CN" dirty="0"/>
              <a:t>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72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89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the initial states and cell outputs of the forecasting network are copied from the last state of the encoding network.</a:t>
            </a:r>
          </a:p>
          <a:p>
            <a:r>
              <a:rPr kumimoji="1" lang="zh-CN" altLang="en-US" dirty="0"/>
              <a:t>最后</a:t>
            </a:r>
            <a:r>
              <a:rPr kumimoji="1" lang="en-US" altLang="zh-CN" dirty="0"/>
              <a:t>1</a:t>
            </a:r>
            <a:r>
              <a:rPr kumimoji="1" lang="zh-CN" altLang="en-US" dirty="0"/>
              <a:t>*</a:t>
            </a:r>
            <a:r>
              <a:rPr kumimoji="1" lang="en-US" altLang="zh-CN" dirty="0"/>
              <a:t>1</a:t>
            </a:r>
            <a:r>
              <a:rPr kumimoji="1" lang="zh-CN" altLang="en-US" dirty="0"/>
              <a:t> 卷积 得到</a:t>
            </a:r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</a:p>
          <a:p>
            <a:r>
              <a:rPr kumimoji="1" lang="en" altLang="zh-CN" dirty="0"/>
              <a:t>-5x5’ and ‘-1x1’ represent the corresponding state-to-state kernel size, which is either 5×5 or 1×1. ‘256’, ‘128’, and ‘64’ refer to the number of hidden states in the </a:t>
            </a:r>
            <a:r>
              <a:rPr kumimoji="1" lang="en" altLang="zh-CN" dirty="0" err="1"/>
              <a:t>ConvLSTM</a:t>
            </a:r>
            <a:r>
              <a:rPr kumimoji="1" lang="en" altLang="zh-CN" dirty="0"/>
              <a:t> layers. ‘(5x5)’ and ‘(9x9)’ represent the input-to-state kernel size.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74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99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59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dirty="0"/>
              <a:t>are used to minimize prediction errors in forward m and backward directions.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" altLang="zh-CN" dirty="0"/>
              <a:t>retrospective prem diction errors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lang="en" altLang="zh-CN" dirty="0"/>
              <a:t>take the role</a:t>
            </a:r>
            <a:r>
              <a:rPr lang="zh-CN" altLang="en-US" dirty="0"/>
              <a:t> </a:t>
            </a:r>
            <a:r>
              <a:rPr lang="en" altLang="zh-CN" dirty="0"/>
              <a:t>of cyclic constraints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endParaRPr kumimoji="1" lang="en" altLang="zh-CN" dirty="0"/>
          </a:p>
          <a:p>
            <a:r>
              <a:rPr kumimoji="1" lang="en-US" altLang="zh-CN" dirty="0"/>
              <a:t>LOG:</a:t>
            </a:r>
            <a:r>
              <a:rPr kumimoji="1" lang="zh-CN" altLang="en-US" dirty="0"/>
              <a:t> </a:t>
            </a:r>
            <a:r>
              <a:rPr kumimoji="1" lang="en" altLang="zh-CN" dirty="0"/>
              <a:t>Laplacian of Gaussian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04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dirty="0"/>
              <a:t>are used to minimize prediction errors in forward m and backward directions.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" altLang="zh-CN" dirty="0"/>
              <a:t>retrospective prem diction errors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lang="en" altLang="zh-CN" dirty="0"/>
              <a:t>take the role</a:t>
            </a:r>
            <a:r>
              <a:rPr lang="zh-CN" altLang="en-US" dirty="0"/>
              <a:t> </a:t>
            </a:r>
            <a:r>
              <a:rPr lang="en" altLang="zh-CN" dirty="0"/>
              <a:t>of cyclic constraints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84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patch,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 输入和输出 相同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但是顺序相反  完全学一个镜像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0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cell state in an LSTM unit sums activities over time. Since derivatives distribute over sums, the error derivatives don’t vanish quickly as they get sent back into time.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03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有两个实验，一个是预测相同的</a:t>
            </a:r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， 一个是生成</a:t>
            </a:r>
            <a:r>
              <a:rPr kumimoji="1" lang="en-US" altLang="zh-CN" dirty="0"/>
              <a:t>future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， 基于大背景，前面的就不提了，网络架构也差不多。</a:t>
            </a:r>
            <a:endParaRPr kumimoji="1" lang="en-US" altLang="zh-CN" dirty="0"/>
          </a:p>
          <a:p>
            <a:r>
              <a:rPr kumimoji="1" lang="zh-CN" altLang="en-US" dirty="0"/>
              <a:t>虚线框起来的是有上一帧作为输入或者没有。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基于最有一张，</a:t>
            </a:r>
            <a:r>
              <a:rPr kumimoji="1" lang="en-US" altLang="zh-CN" dirty="0"/>
              <a:t>composite</a:t>
            </a:r>
            <a:r>
              <a:rPr kumimoji="1" lang="zh-CN" altLang="en-US" dirty="0"/>
              <a:t> 能够更好地记忆效果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59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We can see that adding depth helps the model make better predictions.</a:t>
            </a:r>
            <a:r>
              <a:rPr kumimoji="1" lang="zh-CN" altLang="en-US" dirty="0"/>
              <a:t>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5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patch,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 输入和输出 相同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但是顺序相反  完全学一个镜像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8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3918C-86D3-45EB-9BA9-14855CF20D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1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4800" y="6324600"/>
            <a:ext cx="115062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0"/>
          <p:cNvCxnSpPr/>
          <p:nvPr userDrawn="1"/>
        </p:nvCxnSpPr>
        <p:spPr>
          <a:xfrm>
            <a:off x="361950" y="381000"/>
            <a:ext cx="115062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0"/>
          <p:cNvCxnSpPr/>
          <p:nvPr userDrawn="1"/>
        </p:nvCxnSpPr>
        <p:spPr>
          <a:xfrm>
            <a:off x="361950" y="457200"/>
            <a:ext cx="115062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81"/>
            <a:ext cx="10896600" cy="1229405"/>
          </a:xfrm>
        </p:spPr>
        <p:txBody>
          <a:bodyPr>
            <a:normAutofit/>
          </a:bodyPr>
          <a:lstStyle>
            <a:lvl1pPr>
              <a:defRPr sz="4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62403" y="1338942"/>
            <a:ext cx="115062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61497" y="1371600"/>
            <a:ext cx="11496675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0"/>
          <p:cNvCxnSpPr/>
          <p:nvPr userDrawn="1"/>
        </p:nvCxnSpPr>
        <p:spPr>
          <a:xfrm>
            <a:off x="304800" y="6324600"/>
            <a:ext cx="11506200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1752600"/>
            <a:ext cx="12344400" cy="23622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b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(Video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Prediction)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81400"/>
            <a:ext cx="9144000" cy="2743201"/>
          </a:xfrm>
        </p:spPr>
        <p:txBody>
          <a:bodyPr>
            <a:normAutofit/>
          </a:bodyPr>
          <a:lstStyle/>
          <a:p>
            <a:r>
              <a:rPr lang="en-US" altLang="zh-CN" sz="3200" b="1" dirty="0" err="1"/>
              <a:t>Shuliang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Ning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/>
              <a:t>The Chinese University of Hong Kong, Shenzhen</a:t>
            </a:r>
          </a:p>
          <a:p>
            <a:r>
              <a:rPr lang="en-US" altLang="zh-CN" sz="2800" dirty="0"/>
              <a:t>115010206@link.cuhk.edu.cn</a:t>
            </a:r>
            <a:endParaRPr lang="en-US" sz="2800" dirty="0"/>
          </a:p>
          <a:p>
            <a:r>
              <a:rPr lang="en-US" sz="2800" dirty="0"/>
              <a:t>Sep</a:t>
            </a:r>
            <a:r>
              <a:rPr lang="en-US" altLang="zh-CN" sz="2800" dirty="0"/>
              <a:t>.</a:t>
            </a:r>
            <a:r>
              <a:rPr lang="en-US" sz="2800" dirty="0"/>
              <a:t> </a:t>
            </a:r>
            <a:r>
              <a:rPr lang="en-US" altLang="zh-CN" sz="2800" dirty="0"/>
              <a:t>9</a:t>
            </a:r>
            <a:r>
              <a:rPr lang="en-US" altLang="zh-CN" sz="2800" baseline="30000" dirty="0"/>
              <a:t>th</a:t>
            </a:r>
            <a:r>
              <a:rPr lang="en-US" sz="2800" dirty="0"/>
              <a:t>, 2019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9"/>
    </mc:Choice>
    <mc:Fallback xmlns="">
      <p:transition spd="slow" advTm="53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Model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r>
              <a:rPr lang="en-US" altLang="zh-CN" b="1" i="1" dirty="0"/>
              <a:t>Input:</a:t>
            </a:r>
            <a:r>
              <a:rPr lang="zh-CN" altLang="en-US" b="1" i="1" dirty="0"/>
              <a:t> </a:t>
            </a:r>
            <a:r>
              <a:rPr lang="en" altLang="zh-CN" b="1" i="1" dirty="0"/>
              <a:t>three-dimensional tensors</a:t>
            </a:r>
            <a:endParaRPr lang="en-US" altLang="zh-CN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32120F-125A-744C-A396-4AC33F0A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90800"/>
            <a:ext cx="12192000" cy="35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24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Experiments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r>
              <a:rPr lang="en-US" altLang="zh-CN" b="1" i="1" dirty="0"/>
              <a:t>Data</a:t>
            </a:r>
            <a:r>
              <a:rPr lang="zh-CN" altLang="en-US" b="1" i="1" dirty="0"/>
              <a:t> </a:t>
            </a:r>
            <a:r>
              <a:rPr lang="en-US" altLang="zh-CN" b="1" i="1" dirty="0"/>
              <a:t>set:</a:t>
            </a:r>
            <a:r>
              <a:rPr lang="zh-CN" altLang="en-US" b="1" i="1" dirty="0"/>
              <a:t> </a:t>
            </a:r>
            <a:r>
              <a:rPr lang="en-US" altLang="zh-CN" b="1" i="1" dirty="0"/>
              <a:t>Moving</a:t>
            </a:r>
            <a:r>
              <a:rPr lang="zh-CN" altLang="en-US" b="1" i="1" dirty="0"/>
              <a:t> </a:t>
            </a:r>
            <a:r>
              <a:rPr lang="en-US" altLang="zh-CN" b="1" i="1" dirty="0"/>
              <a:t>MNIST</a:t>
            </a:r>
          </a:p>
          <a:p>
            <a:r>
              <a:rPr lang="en-US" altLang="zh-CN" b="1" i="1" dirty="0"/>
              <a:t>Input</a:t>
            </a:r>
            <a:r>
              <a:rPr lang="zh-CN" altLang="en-US" b="1" i="1" dirty="0"/>
              <a:t> </a:t>
            </a:r>
            <a:r>
              <a:rPr lang="en-US" altLang="zh-CN" b="1" i="1" dirty="0"/>
              <a:t>&amp;</a:t>
            </a:r>
            <a:r>
              <a:rPr lang="zh-CN" altLang="en-US" b="1" i="1" dirty="0"/>
              <a:t> </a:t>
            </a:r>
            <a:r>
              <a:rPr lang="en-US" altLang="zh-CN" b="1" i="1" dirty="0"/>
              <a:t>Output:</a:t>
            </a:r>
            <a:r>
              <a:rPr lang="zh-CN" altLang="en-US" b="1" i="1" dirty="0"/>
              <a:t> </a:t>
            </a:r>
            <a:r>
              <a:rPr lang="en" altLang="zh-CN" b="1" i="1" dirty="0"/>
              <a:t>10 frames </a:t>
            </a:r>
            <a:r>
              <a:rPr lang="en-US" altLang="zh-CN" b="1" i="1" dirty="0"/>
              <a:t>to</a:t>
            </a:r>
            <a:r>
              <a:rPr lang="zh-CN" altLang="en-US" b="1" i="1" dirty="0"/>
              <a:t> </a:t>
            </a:r>
            <a:r>
              <a:rPr lang="en" altLang="zh-CN" b="1" i="1" dirty="0"/>
              <a:t>10 frames</a:t>
            </a:r>
          </a:p>
          <a:p>
            <a:endParaRPr lang="en" altLang="zh-CN" b="1" i="1" dirty="0"/>
          </a:p>
          <a:p>
            <a:endParaRPr lang="en" altLang="zh-CN" b="1" i="1" dirty="0"/>
          </a:p>
          <a:p>
            <a:endParaRPr lang="en" altLang="zh-CN" b="1" i="1" dirty="0"/>
          </a:p>
          <a:p>
            <a:endParaRPr lang="en" altLang="zh-CN" b="1" i="1" dirty="0"/>
          </a:p>
          <a:p>
            <a:endParaRPr lang="en" altLang="zh-CN" b="1" i="1" dirty="0"/>
          </a:p>
          <a:p>
            <a:endParaRPr lang="en" altLang="zh-CN" sz="2000" b="1" i="1" dirty="0"/>
          </a:p>
          <a:p>
            <a:r>
              <a:rPr lang="en" altLang="zh-CN" sz="2000" b="1" i="1" dirty="0"/>
              <a:t>Dee</a:t>
            </a:r>
            <a:r>
              <a:rPr lang="en-US" altLang="zh-CN" sz="2000" b="1" i="1" dirty="0"/>
              <a:t>per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model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gives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better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results,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large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kernel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size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can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capture</a:t>
            </a:r>
            <a:r>
              <a:rPr lang="zh-CN" altLang="en-US" sz="2000" b="1" i="1" dirty="0"/>
              <a:t> </a:t>
            </a:r>
            <a:r>
              <a:rPr lang="en" altLang="zh-CN" sz="2000" b="1" i="1" dirty="0"/>
              <a:t>spatiotemporal correlations</a:t>
            </a:r>
            <a:r>
              <a:rPr lang="en-US" altLang="zh-CN" sz="2000" b="1" i="1" dirty="0"/>
              <a:t>.</a:t>
            </a:r>
            <a:r>
              <a:rPr lang="zh-CN" altLang="en-US" sz="2000" b="1" i="1" dirty="0"/>
              <a:t> </a:t>
            </a:r>
            <a:endParaRPr lang="en-US" altLang="zh-CN" sz="2000" b="1" i="1" dirty="0"/>
          </a:p>
          <a:p>
            <a:endParaRPr lang="en-US" altLang="zh-CN" b="1" i="1" dirty="0"/>
          </a:p>
          <a:p>
            <a:endParaRPr lang="en-US" altLang="zh-CN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1510DF-E9BC-B345-A511-3DF5F8D0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2590800"/>
            <a:ext cx="10375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Exsiting</a:t>
            </a:r>
            <a:r>
              <a:rPr lang="en-US" altLang="zh-CN" b="1" dirty="0"/>
              <a:t> works: </a:t>
            </a:r>
            <a:r>
              <a:rPr lang="en-US" altLang="zh-CN" b="1" dirty="0" err="1"/>
              <a:t>PredRNN</a:t>
            </a:r>
            <a:r>
              <a:rPr lang="en-US" altLang="zh-CN" b="1" dirty="0"/>
              <a:t>++(ICML 2018)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47AC365-50A3-3149-AE0F-022DD9DE7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i="1" dirty="0" err="1"/>
              <a:t>PredRNN</a:t>
            </a:r>
            <a:r>
              <a:rPr lang="en-US" altLang="zh-CN" sz="4000" b="1" i="1" dirty="0"/>
              <a:t>++: Towards A Resolution of the Deep-in-Time Dilemma in Spatiotemporal Predictive Learning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24DCCD-0286-AD4C-9C02-1AA9A6BDC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3429000"/>
            <a:ext cx="11633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4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Contribution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D76BA65-6754-B342-99A9-4B6D092DB7D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" altLang="zh-CN" sz="3600" b="1" i="1" dirty="0"/>
              <a:t>Causal LSTM</a:t>
            </a:r>
          </a:p>
          <a:p>
            <a:pPr lvl="1"/>
            <a:r>
              <a:rPr lang="en" altLang="zh-CN" sz="3600" b="1" i="1" dirty="0"/>
              <a:t>Gradient Highway Unit</a:t>
            </a:r>
            <a:r>
              <a:rPr lang="zh-CN" altLang="en-US" sz="3600" b="1" i="1" dirty="0"/>
              <a:t>  </a:t>
            </a:r>
            <a:r>
              <a:rPr lang="en-US" altLang="zh-CN" sz="3600" b="1" i="1" dirty="0"/>
              <a:t>(GHU)</a:t>
            </a:r>
            <a:endParaRPr lang="en" altLang="zh-CN" sz="3600" b="1" i="1" dirty="0"/>
          </a:p>
          <a:p>
            <a:pPr marL="457200" lvl="1" indent="0">
              <a:buNone/>
            </a:pPr>
            <a:endParaRPr lang="en-US" altLang="zh-CN" sz="3600" b="1" i="1" dirty="0"/>
          </a:p>
          <a:p>
            <a:pPr marL="457200" lvl="1" indent="0">
              <a:buNone/>
            </a:pPr>
            <a:endParaRPr lang="en-US" altLang="zh-CN" sz="3600" b="1" i="1" dirty="0"/>
          </a:p>
          <a:p>
            <a:pPr marL="457200" lvl="1" indent="0">
              <a:buNone/>
            </a:pPr>
            <a:r>
              <a:rPr lang="en-US" altLang="zh-CN" sz="2800" b="1" i="1" dirty="0"/>
              <a:t>I</a:t>
            </a:r>
            <a:r>
              <a:rPr lang="en" altLang="zh-CN" sz="2800" b="1" i="1" dirty="0" err="1"/>
              <a:t>ncreasing</a:t>
            </a:r>
            <a:r>
              <a:rPr lang="en" altLang="zh-CN" sz="2800" b="1" i="1" dirty="0"/>
              <a:t> the step-to-step transition depth in </a:t>
            </a:r>
            <a:r>
              <a:rPr lang="en" altLang="zh-CN" sz="2800" b="1" i="1" dirty="0" err="1"/>
              <a:t>ConvLSTMs</a:t>
            </a:r>
            <a:r>
              <a:rPr lang="en" altLang="zh-CN" sz="2800" b="1" i="1" dirty="0"/>
              <a:t> can signiﬁcantly improve its modeling capability to the short-term dynamics.</a:t>
            </a:r>
            <a:endParaRPr lang="en-US" altLang="zh-CN" sz="2800" b="1" i="1" dirty="0"/>
          </a:p>
        </p:txBody>
      </p:sp>
    </p:spTree>
    <p:extLst>
      <p:ext uri="{BB962C8B-B14F-4D97-AF65-F5344CB8AC3E}">
        <p14:creationId xmlns:p14="http://schemas.microsoft.com/office/powerpoint/2010/main" val="329117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Review</a:t>
            </a:r>
            <a:r>
              <a:rPr lang="zh-CN" altLang="en-US" b="1" i="1" dirty="0"/>
              <a:t> </a:t>
            </a:r>
            <a:r>
              <a:rPr lang="en-US" altLang="zh-CN" b="1" i="1" dirty="0"/>
              <a:t>Three</a:t>
            </a:r>
            <a:r>
              <a:rPr lang="zh-CN" altLang="en-US" b="1" i="1" dirty="0"/>
              <a:t> </a:t>
            </a:r>
            <a:r>
              <a:rPr lang="en-US" altLang="zh-CN" b="1" i="1" dirty="0"/>
              <a:t>LSTMS</a:t>
            </a: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D76BA65-6754-B342-99A9-4B6D092DB7D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sz="3600" b="1" i="1" dirty="0"/>
          </a:p>
          <a:p>
            <a:pPr lvl="1"/>
            <a:endParaRPr lang="en-US" altLang="zh-CN" sz="3600" b="1" i="1" dirty="0"/>
          </a:p>
          <a:p>
            <a:pPr lvl="1"/>
            <a:endParaRPr lang="en-US" altLang="zh-CN" sz="3600" b="1" i="1" dirty="0"/>
          </a:p>
          <a:p>
            <a:pPr lvl="1"/>
            <a:endParaRPr lang="en-US" altLang="zh-CN" sz="3600" b="1" i="1" dirty="0"/>
          </a:p>
          <a:p>
            <a:pPr lvl="1"/>
            <a:endParaRPr lang="en-US" altLang="zh-CN" sz="3600" b="1" i="1" dirty="0"/>
          </a:p>
          <a:p>
            <a:pPr lvl="1"/>
            <a:endParaRPr lang="en-US" altLang="zh-CN" sz="3600" b="1" i="1" dirty="0"/>
          </a:p>
          <a:p>
            <a:pPr lvl="1"/>
            <a:r>
              <a:rPr lang="en-US" altLang="zh-CN" sz="3600" b="1" i="1" dirty="0" err="1"/>
              <a:t>PredRNN</a:t>
            </a:r>
            <a:r>
              <a:rPr lang="en-US" altLang="zh-CN" sz="3600" b="1" i="1" dirty="0"/>
              <a:t>: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Combine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first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two,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add</a:t>
            </a:r>
            <a:r>
              <a:rPr lang="zh-CN" altLang="en-US" sz="3600" b="1" i="1" dirty="0"/>
              <a:t> </a:t>
            </a:r>
            <a:r>
              <a:rPr lang="en-US" altLang="zh-CN" sz="3600" b="1" i="1" dirty="0"/>
              <a:t>a</a:t>
            </a:r>
            <a:r>
              <a:rPr lang="zh-CN" altLang="en-US" sz="3600" b="1" i="1" dirty="0"/>
              <a:t> </a:t>
            </a:r>
            <a:r>
              <a:rPr lang="en" altLang="zh-CN" sz="3600" b="1" i="1" dirty="0"/>
              <a:t>dual memory mechanism</a:t>
            </a:r>
            <a:endParaRPr lang="en-US" altLang="zh-CN" sz="3600" b="1" i="1" dirty="0"/>
          </a:p>
          <a:p>
            <a:pPr lvl="1"/>
            <a:endParaRPr lang="en-US" altLang="zh-CN" sz="3600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DE713-DE17-524E-8365-8C2094EB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10439400" cy="25983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CBF232-F704-BB45-AB4D-EF7790A39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57" y="1433286"/>
            <a:ext cx="5105400" cy="335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/>
              <a:t>Causal</a:t>
            </a:r>
            <a:r>
              <a:rPr lang="zh-CN" altLang="en-US" b="1" i="1" dirty="0"/>
              <a:t> </a:t>
            </a:r>
            <a:r>
              <a:rPr lang="en-US" altLang="zh-CN" b="1" i="1" dirty="0"/>
              <a:t>LSTM:</a:t>
            </a: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D76BA65-6754-B342-99A9-4B6D092DB7D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000" b="1" i="1" dirty="0"/>
              <a:t>Add</a:t>
            </a:r>
            <a:r>
              <a:rPr lang="en" altLang="zh-CN" sz="2000" b="1" i="1" dirty="0"/>
              <a:t> more non-linear layers to recurrent transitions, </a:t>
            </a:r>
            <a:r>
              <a:rPr lang="en" altLang="zh-CN" sz="2000" b="1" i="1" dirty="0">
                <a:solidFill>
                  <a:srgbClr val="FF0000"/>
                </a:solidFill>
              </a:rPr>
              <a:t>increasing the network depth </a:t>
            </a:r>
            <a:r>
              <a:rPr lang="en" altLang="zh-CN" sz="2000" b="1" i="1" dirty="0"/>
              <a:t>from one state to the next.</a:t>
            </a:r>
            <a:endParaRPr lang="en-US" altLang="zh-CN" sz="2000" b="1" i="1" dirty="0"/>
          </a:p>
          <a:p>
            <a:pPr lvl="1"/>
            <a:r>
              <a:rPr lang="en-US" altLang="zh-CN" sz="2000" b="1" i="1" dirty="0"/>
              <a:t>Temporal memory</a:t>
            </a:r>
            <a:r>
              <a:rPr lang="zh-CN" altLang="en-US" sz="2000" b="1" i="1" dirty="0"/>
              <a:t> </a:t>
            </a:r>
            <a:endParaRPr lang="en-US" altLang="zh-CN" sz="2000" b="1" i="1" dirty="0"/>
          </a:p>
          <a:p>
            <a:pPr lvl="1"/>
            <a:r>
              <a:rPr lang="en-US" altLang="zh-CN" sz="2000" b="1" i="1" dirty="0"/>
              <a:t>Spatial memory</a:t>
            </a:r>
          </a:p>
          <a:p>
            <a:pPr lvl="1"/>
            <a:endParaRPr lang="en-US" altLang="zh-CN" sz="2000" b="1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4BC316-3D8C-9448-B132-4269F310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09" y="2461532"/>
            <a:ext cx="7327900" cy="346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BAB68D-CE0F-1945-9293-063AC923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4124309" cy="2984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E55813-97C6-9B44-996D-80C7418C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2286000"/>
            <a:ext cx="304800" cy="285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DB2187-1D37-3540-BCD0-B503C29DC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669363"/>
            <a:ext cx="347436" cy="2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Gradient Highway Unit (GHU)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4D76BA65-6754-B342-99A9-4B6D092DB7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600200"/>
                <a:ext cx="10972800" cy="4648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zh-CN" sz="2000" b="1" i="1" dirty="0"/>
                  <a:t>The temporal memory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1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1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1" i="1" dirty="0"/>
                  <a:t>may forget the</a:t>
                </a:r>
                <a:r>
                  <a:rPr lang="zh-CN" altLang="en-US" sz="2000" b="1" i="1" dirty="0"/>
                  <a:t> </a:t>
                </a:r>
                <a:r>
                  <a:rPr lang="en" altLang="zh-CN" sz="2000" b="1" i="1" dirty="0"/>
                  <a:t>outdated</a:t>
                </a:r>
                <a:r>
                  <a:rPr lang="en-US" altLang="zh-CN" sz="2000" b="1" i="1" dirty="0"/>
                  <a:t> frame appearance due to longer transitions.</a:t>
                </a:r>
              </a:p>
              <a:p>
                <a:pPr lvl="1"/>
                <a:r>
                  <a:rPr lang="en-US" altLang="zh-CN" sz="2000" b="1" i="1" dirty="0"/>
                  <a:t>Highway layers (Srivastava et al., 2015b) are able to deliver gradients efﬁciently in very </a:t>
                </a:r>
                <a:r>
                  <a:rPr lang="en-US" altLang="zh-CN" sz="2000" b="1" i="1" dirty="0">
                    <a:solidFill>
                      <a:srgbClr val="FF0000"/>
                    </a:solidFill>
                  </a:rPr>
                  <a:t>deep feed-forward networks.</a:t>
                </a:r>
              </a:p>
              <a:p>
                <a:pPr lvl="1"/>
                <a:endParaRPr lang="en-US" altLang="zh-CN" sz="2000" b="1" i="1" dirty="0"/>
              </a:p>
              <a:p>
                <a:pPr lvl="1"/>
                <a:endParaRPr lang="en-US" altLang="zh-CN" sz="2000" b="1" i="1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4D76BA65-6754-B342-99A9-4B6D092DB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10972800" cy="4648200"/>
              </a:xfrm>
              <a:prstGeom prst="rect">
                <a:avLst/>
              </a:prstGeom>
              <a:blipFill>
                <a:blip r:embed="rId3"/>
                <a:stretch>
                  <a:fillRect t="-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F1661DF-AC2B-4848-9CA4-315FE57C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95600"/>
            <a:ext cx="7543800" cy="3035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125B35-32B6-E349-A12D-6A6276DC4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61" y="2382655"/>
            <a:ext cx="10103877" cy="29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481"/>
            <a:ext cx="10896600" cy="1229405"/>
          </a:xfrm>
        </p:spPr>
        <p:txBody>
          <a:bodyPr/>
          <a:lstStyle/>
          <a:p>
            <a:r>
              <a:rPr lang="en-US" altLang="zh-CN" b="1" dirty="0"/>
              <a:t>Causal</a:t>
            </a:r>
            <a:r>
              <a:rPr lang="zh-CN" altLang="en-US" b="1" dirty="0"/>
              <a:t> </a:t>
            </a:r>
            <a:r>
              <a:rPr lang="en-US" altLang="zh-CN" b="1" dirty="0"/>
              <a:t>LSTM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GHU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D76BA65-6754-B342-99A9-4B6D092DB7D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7239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zh-CN" altLang="en-US" sz="2000" b="1" i="1" dirty="0"/>
              <a:t> </a:t>
            </a:r>
            <a:endParaRPr lang="en-US" altLang="zh-CN" sz="2000" b="1" i="1" dirty="0"/>
          </a:p>
          <a:p>
            <a:pPr lvl="1"/>
            <a:endParaRPr lang="en-US" altLang="zh-CN" sz="2000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167A8A-59F4-6D44-85BF-19B24BDB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576302"/>
            <a:ext cx="4236422" cy="46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4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481"/>
            <a:ext cx="10896600" cy="1229405"/>
          </a:xfrm>
        </p:spPr>
        <p:txBody>
          <a:bodyPr/>
          <a:lstStyle/>
          <a:p>
            <a:r>
              <a:rPr lang="en-US" altLang="zh-CN" b="1" dirty="0"/>
              <a:t>Experiments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E50AF5-1440-024D-9E05-AF53F3889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0" y="1524000"/>
            <a:ext cx="7099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C334B1-A7A5-2A4F-884F-1CE3022B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i="1" dirty="0"/>
              <a:t>Video Prediction for Precipitation Nowcasting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B3D3C8-AC24-8B4F-8A54-5327FE06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048000"/>
            <a:ext cx="9588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2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Task: Sequence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Sequence</a:t>
            </a:r>
            <a:r>
              <a:rPr lang="zh-CN" altLang="en-US" b="1" dirty="0"/>
              <a:t> </a:t>
            </a:r>
            <a:r>
              <a:rPr lang="en-US" altLang="zh-CN" b="1" dirty="0"/>
              <a:t>Image</a:t>
            </a:r>
            <a:r>
              <a:rPr lang="zh-CN" altLang="en-US" b="1" dirty="0"/>
              <a:t> </a:t>
            </a:r>
            <a:r>
              <a:rPr lang="en-US" altLang="zh-CN" b="1" dirty="0"/>
              <a:t>Generation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Problem formulation: Encoder-Decoder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dirty="0"/>
              <a:t>weather</a:t>
            </a:r>
            <a:r>
              <a:rPr lang="zh-CN" altLang="en-US" dirty="0"/>
              <a:t> </a:t>
            </a:r>
            <a:r>
              <a:rPr lang="en-US" altLang="zh-CN" dirty="0"/>
              <a:t>nowcasting,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698195" y="3667760"/>
            <a:ext cx="2682875" cy="911225"/>
            <a:chOff x="8753" y="6327"/>
            <a:chExt cx="4225" cy="1435"/>
          </a:xfrm>
        </p:grpSpPr>
        <p:sp>
          <p:nvSpPr>
            <p:cNvPr id="12" name="矩形 11"/>
            <p:cNvSpPr/>
            <p:nvPr/>
          </p:nvSpPr>
          <p:spPr>
            <a:xfrm>
              <a:off x="9722" y="6327"/>
              <a:ext cx="3256" cy="14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i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</a:p>
          </p:txBody>
        </p:sp>
        <p:cxnSp>
          <p:nvCxnSpPr>
            <p:cNvPr id="15" name="直接箭头连接符 14"/>
            <p:cNvCxnSpPr>
              <a:cxnSpLocks/>
            </p:cNvCxnSpPr>
            <p:nvPr/>
          </p:nvCxnSpPr>
          <p:spPr>
            <a:xfrm>
              <a:off x="8753" y="7085"/>
              <a:ext cx="952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2E88AFC-9B94-3248-B058-CEA340BA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952914"/>
            <a:ext cx="3467100" cy="1079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E86461-6661-FC45-ACE6-2E6DDD8B3071}"/>
              </a:ext>
            </a:extLst>
          </p:cNvPr>
          <p:cNvSpPr txBox="1"/>
          <p:nvPr/>
        </p:nvSpPr>
        <p:spPr>
          <a:xfrm>
            <a:off x="281040" y="3091996"/>
            <a:ext cx="234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Input: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07B298-B7D2-3648-BFBF-94E4AA0CDBF3}"/>
              </a:ext>
            </a:extLst>
          </p:cNvPr>
          <p:cNvSpPr/>
          <p:nvPr/>
        </p:nvSpPr>
        <p:spPr>
          <a:xfrm>
            <a:off x="3630635" y="3677920"/>
            <a:ext cx="2067560" cy="911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Eecoder</a:t>
            </a:r>
            <a:endParaRPr lang="en-US" altLang="zh-CN" sz="3200" b="1" i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A26F10F-DB0C-604E-8516-5F65527E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953000"/>
            <a:ext cx="3429000" cy="1066800"/>
          </a:xfrm>
          <a:prstGeom prst="rect">
            <a:avLst/>
          </a:prstGeom>
        </p:spPr>
      </p:pic>
      <p:cxnSp>
        <p:nvCxnSpPr>
          <p:cNvPr id="21" name="直接箭头连接符 14">
            <a:extLst>
              <a:ext uri="{FF2B5EF4-FFF2-40B4-BE49-F238E27FC236}">
                <a16:creationId xmlns:a16="http://schemas.microsoft.com/office/drawing/2014/main" id="{86EEE41D-3944-994A-B23B-AF472C5B644C}"/>
              </a:ext>
            </a:extLst>
          </p:cNvPr>
          <p:cNvCxnSpPr>
            <a:cxnSpLocks/>
          </p:cNvCxnSpPr>
          <p:nvPr/>
        </p:nvCxnSpPr>
        <p:spPr>
          <a:xfrm>
            <a:off x="3124200" y="3032414"/>
            <a:ext cx="506435" cy="63534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14">
            <a:extLst>
              <a:ext uri="{FF2B5EF4-FFF2-40B4-BE49-F238E27FC236}">
                <a16:creationId xmlns:a16="http://schemas.microsoft.com/office/drawing/2014/main" id="{A0D42E5F-789B-3147-BB90-28D08A2EE2ED}"/>
              </a:ext>
            </a:extLst>
          </p:cNvPr>
          <p:cNvCxnSpPr>
            <a:cxnSpLocks/>
          </p:cNvCxnSpPr>
          <p:nvPr/>
        </p:nvCxnSpPr>
        <p:spPr>
          <a:xfrm>
            <a:off x="8436048" y="4271472"/>
            <a:ext cx="506435" cy="63534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7F52298-5E13-C842-BA22-DB989D090A8B}"/>
              </a:ext>
            </a:extLst>
          </p:cNvPr>
          <p:cNvSpPr txBox="1"/>
          <p:nvPr/>
        </p:nvSpPr>
        <p:spPr>
          <a:xfrm>
            <a:off x="9113933" y="4474119"/>
            <a:ext cx="25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Output: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Contribution:</a:t>
            </a:r>
            <a:r>
              <a:rPr lang="zh-CN" altLang="en-US" b="1" i="1" dirty="0"/>
              <a:t> </a:t>
            </a:r>
            <a:endParaRPr lang="en-US" altLang="zh-CN" b="1" i="1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00200"/>
            <a:ext cx="10972800" cy="4648200"/>
          </a:xfrm>
        </p:spPr>
        <p:txBody>
          <a:bodyPr>
            <a:normAutofit/>
          </a:bodyPr>
          <a:lstStyle/>
          <a:p>
            <a:pPr lvl="1"/>
            <a:r>
              <a:rPr lang="en-US" altLang="zh-CN" sz="3600" b="1" i="1" dirty="0"/>
              <a:t>Propose an eﬀective star-shape information bridge for recurrent network.</a:t>
            </a:r>
          </a:p>
          <a:p>
            <a:pPr marL="457200" lvl="1" indent="0">
              <a:buNone/>
            </a:pPr>
            <a:endParaRPr lang="en-US" altLang="zh-CN" sz="3600" b="1" i="1" dirty="0"/>
          </a:p>
          <a:p>
            <a:pPr lvl="1"/>
            <a:endParaRPr lang="en-US" altLang="zh-CN" sz="3600" b="1" i="1" dirty="0"/>
          </a:p>
          <a:p>
            <a:pPr lvl="1"/>
            <a:r>
              <a:rPr lang="en-US" altLang="zh-CN" sz="3600" b="1" i="1" dirty="0"/>
              <a:t>Propose a new multi sigmoid loss for precipitation nowcasting task.</a:t>
            </a:r>
          </a:p>
        </p:txBody>
      </p:sp>
    </p:spTree>
    <p:extLst>
      <p:ext uri="{BB962C8B-B14F-4D97-AF65-F5344CB8AC3E}">
        <p14:creationId xmlns:p14="http://schemas.microsoft.com/office/powerpoint/2010/main" val="165429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Star-shape Information Bridge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r>
              <a:rPr lang="zh-CN" altLang="en-US" b="1" i="1" dirty="0"/>
              <a:t> </a:t>
            </a:r>
            <a:endParaRPr lang="en-US" altLang="zh-CN" b="1" i="1" dirty="0"/>
          </a:p>
          <a:p>
            <a:endParaRPr lang="en-US" altLang="zh-CN" b="1" i="1" dirty="0"/>
          </a:p>
          <a:p>
            <a:endParaRPr lang="en-US" altLang="zh-CN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74500B-915A-0B47-ADB1-E537B876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22504"/>
            <a:ext cx="5530850" cy="37876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97CED7-621E-2046-9C8D-299E20034272}"/>
              </a:ext>
            </a:extLst>
          </p:cNvPr>
          <p:cNvSpPr txBox="1"/>
          <p:nvPr/>
        </p:nvSpPr>
        <p:spPr>
          <a:xfrm>
            <a:off x="7467600" y="1782395"/>
            <a:ext cx="5334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latin typeface="Times" pitchFamily="2" charset="0"/>
              </a:rPr>
              <a:t>Concatenate</a:t>
            </a:r>
          </a:p>
          <a:p>
            <a:endParaRPr lang="en-US" altLang="zh-CN" sz="3200" b="1" i="1" dirty="0">
              <a:latin typeface="Times" pitchFamily="2" charset="0"/>
              <a:cs typeface="Times New Roman" panose="02020603050405020304" pitchFamily="18" charset="0"/>
            </a:endParaRPr>
          </a:p>
          <a:p>
            <a:endParaRPr lang="en-US" altLang="zh-CN" sz="3200" b="1" i="1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CN" sz="2800" b="1" i="1" dirty="0">
                <a:latin typeface="Times" pitchFamily="2" charset="0"/>
              </a:rPr>
              <a:t>1 × 1 convolution </a:t>
            </a:r>
          </a:p>
          <a:p>
            <a:endParaRPr lang="en-US" altLang="zh-CN" sz="2800" b="1" i="1" dirty="0">
              <a:latin typeface="Times" pitchFamily="2" charset="0"/>
              <a:cs typeface="Times New Roman" panose="02020603050405020304" pitchFamily="18" charset="0"/>
            </a:endParaRPr>
          </a:p>
          <a:p>
            <a:endParaRPr lang="en-US" altLang="zh-CN" sz="2800" b="1" i="1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CN" sz="2800" b="1" i="1" dirty="0">
                <a:latin typeface="Times" pitchFamily="2" charset="0"/>
              </a:rPr>
              <a:t>residual connection </a:t>
            </a:r>
            <a:endParaRPr lang="zh-CN" altLang="en-US" sz="2800" b="1" i="1" dirty="0">
              <a:latin typeface="Times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478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47D134-E70A-B642-A04F-827590D6B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286000"/>
            <a:ext cx="8146473" cy="33450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Group</a:t>
            </a:r>
            <a:r>
              <a:rPr lang="zh-CN" altLang="en-US" b="1" i="1" dirty="0"/>
              <a:t> </a:t>
            </a:r>
            <a:r>
              <a:rPr lang="en-US" altLang="zh-CN" b="1" i="1" dirty="0"/>
              <a:t>Normalization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r>
              <a:rPr lang="en-US" altLang="zh-CN" b="1" i="1" dirty="0"/>
              <a:t>High</a:t>
            </a:r>
            <a:r>
              <a:rPr lang="zh-CN" altLang="en-US" b="1" i="1" dirty="0"/>
              <a:t> </a:t>
            </a:r>
            <a:r>
              <a:rPr lang="en-US" altLang="zh-CN" b="1" i="1" dirty="0"/>
              <a:t>resolution</a:t>
            </a:r>
            <a:r>
              <a:rPr lang="zh-CN" altLang="en-US" b="1" i="1" dirty="0"/>
              <a:t> </a:t>
            </a:r>
            <a:r>
              <a:rPr lang="en-US" altLang="zh-CN" b="1" i="1" dirty="0"/>
              <a:t>image</a:t>
            </a:r>
            <a:r>
              <a:rPr lang="zh-CN" altLang="en-US" b="1" i="1" dirty="0"/>
              <a:t> </a:t>
            </a:r>
            <a:r>
              <a:rPr lang="en-US" altLang="zh-CN" b="1" i="1" dirty="0"/>
              <a:t>training,</a:t>
            </a:r>
            <a:r>
              <a:rPr lang="zh-CN" altLang="en-US" b="1" i="1" dirty="0"/>
              <a:t> </a:t>
            </a:r>
            <a:r>
              <a:rPr lang="en-US" altLang="zh-CN" b="1" i="1" dirty="0"/>
              <a:t>usually</a:t>
            </a:r>
            <a:r>
              <a:rPr lang="zh-CN" altLang="en-US" b="1" i="1" dirty="0"/>
              <a:t> </a:t>
            </a:r>
            <a:r>
              <a:rPr lang="en-US" altLang="zh-CN" b="1" i="1" dirty="0"/>
              <a:t>the</a:t>
            </a:r>
            <a:r>
              <a:rPr lang="zh-CN" altLang="en-US" b="1" i="1" dirty="0"/>
              <a:t> </a:t>
            </a:r>
            <a:r>
              <a:rPr lang="en-US" altLang="zh-CN" b="1" i="1" dirty="0"/>
              <a:t>batch</a:t>
            </a:r>
            <a:r>
              <a:rPr lang="zh-CN" altLang="en-US" b="1" i="1" dirty="0"/>
              <a:t> </a:t>
            </a:r>
            <a:r>
              <a:rPr lang="en-US" altLang="zh-CN" b="1" i="1" dirty="0"/>
              <a:t>size</a:t>
            </a:r>
            <a:r>
              <a:rPr lang="zh-CN" altLang="en-US" b="1" i="1" dirty="0"/>
              <a:t> </a:t>
            </a:r>
            <a:r>
              <a:rPr lang="en-US" altLang="zh-CN" b="1" i="1" dirty="0"/>
              <a:t>is</a:t>
            </a:r>
            <a:r>
              <a:rPr lang="zh-CN" altLang="en-US" b="1" i="1" dirty="0"/>
              <a:t> </a:t>
            </a:r>
            <a:r>
              <a:rPr lang="en-US" altLang="zh-CN" b="1" i="1" dirty="0"/>
              <a:t>small,</a:t>
            </a:r>
            <a:r>
              <a:rPr lang="zh-CN" altLang="en-US" b="1" i="1" dirty="0"/>
              <a:t> </a:t>
            </a:r>
            <a:r>
              <a:rPr lang="en-US" altLang="zh-CN" b="1" i="1" dirty="0"/>
              <a:t>so</a:t>
            </a:r>
            <a:r>
              <a:rPr lang="zh-CN" altLang="en-US" b="1" i="1" dirty="0"/>
              <a:t> </a:t>
            </a:r>
            <a:r>
              <a:rPr lang="en-US" altLang="zh-CN" b="1" i="1" dirty="0"/>
              <a:t>batch</a:t>
            </a:r>
            <a:r>
              <a:rPr lang="zh-CN" altLang="en-US" b="1" i="1" dirty="0"/>
              <a:t> </a:t>
            </a:r>
            <a:r>
              <a:rPr lang="en-US" altLang="zh-CN" b="1" i="1" dirty="0"/>
              <a:t>normalization</a:t>
            </a:r>
            <a:r>
              <a:rPr lang="zh-CN" altLang="en-US" b="1" i="1" dirty="0"/>
              <a:t> </a:t>
            </a:r>
            <a:r>
              <a:rPr lang="en-US" altLang="zh-CN" b="1" i="1" dirty="0"/>
              <a:t>is</a:t>
            </a:r>
            <a:r>
              <a:rPr lang="zh-CN" altLang="en-US" b="1" i="1" dirty="0"/>
              <a:t> </a:t>
            </a:r>
            <a:r>
              <a:rPr lang="en" altLang="zh-CN" b="1" i="1" dirty="0"/>
              <a:t>restricted</a:t>
            </a:r>
            <a:r>
              <a:rPr lang="en-US" altLang="zh-CN" b="1" i="1" dirty="0"/>
              <a:t>.</a:t>
            </a:r>
            <a:r>
              <a:rPr lang="zh-CN" altLang="en-US" b="1" i="1" dirty="0"/>
              <a:t> </a:t>
            </a:r>
            <a:endParaRPr lang="en-US" altLang="zh-CN" b="1" i="1" dirty="0"/>
          </a:p>
          <a:p>
            <a:endParaRPr lang="en-US" altLang="zh-CN" b="1" i="1" dirty="0"/>
          </a:p>
          <a:p>
            <a:endParaRPr lang="en-US" altLang="zh-CN" b="1" i="1" dirty="0"/>
          </a:p>
        </p:txBody>
      </p:sp>
    </p:spTree>
    <p:extLst>
      <p:ext uri="{BB962C8B-B14F-4D97-AF65-F5344CB8AC3E}">
        <p14:creationId xmlns:p14="http://schemas.microsoft.com/office/powerpoint/2010/main" val="1865973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b="1" i="1" dirty="0"/>
              <a:t>Multi-Sigmoid Loss for Precipitation Nowcasting</a:t>
            </a:r>
            <a:r>
              <a:rPr lang="zh-CN" altLang="en-US" b="1" i="1" dirty="0"/>
              <a:t> </a:t>
            </a:r>
            <a:endParaRPr lang="en-US" altLang="zh-CN" b="1" i="1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endParaRPr lang="en-US" altLang="zh-CN" b="1" i="1" dirty="0"/>
          </a:p>
          <a:p>
            <a:endParaRPr lang="en-US" altLang="zh-CN" b="1" i="1" dirty="0"/>
          </a:p>
          <a:p>
            <a:pPr marL="0" indent="0">
              <a:buNone/>
            </a:pPr>
            <a:endParaRPr lang="en-US" altLang="zh-CN" b="1" i="1" dirty="0"/>
          </a:p>
          <a:p>
            <a:pPr lvl="1"/>
            <a:endParaRPr lang="en-US" altLang="zh-CN" b="1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F17FAA-11FA-AE4B-AB4C-997EE5201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2209800"/>
            <a:ext cx="9194800" cy="66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F9EDD1-F2E8-4744-A61E-F05DFEF1B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863" y="3352294"/>
            <a:ext cx="2902274" cy="9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6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Quality Metrics</a:t>
            </a:r>
            <a:endParaRPr lang="en-US" altLang="zh-CN" b="1" i="1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endParaRPr lang="en-US" altLang="zh-CN" b="1" i="1" dirty="0"/>
          </a:p>
          <a:p>
            <a:endParaRPr lang="en-US" altLang="zh-CN" b="1" i="1" dirty="0"/>
          </a:p>
          <a:p>
            <a:pPr marL="0" indent="0">
              <a:buNone/>
            </a:pPr>
            <a:endParaRPr lang="en-US" altLang="zh-CN" b="1" i="1" dirty="0"/>
          </a:p>
          <a:p>
            <a:pPr lvl="1"/>
            <a:endParaRPr lang="en-US" altLang="zh-CN" b="1" i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73FD5D5-6D88-C645-A3C9-0283656EA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94996"/>
            <a:ext cx="8610600" cy="36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C334B1-A7A5-2A4F-884F-1CE3022B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i="1" dirty="0"/>
              <a:t>Cubic LSTMs for Video Prediction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DE9E3E-A8E2-D044-A18C-06FC45F0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2743200"/>
            <a:ext cx="9271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93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Cubic</a:t>
            </a:r>
            <a:r>
              <a:rPr lang="zh-CN" altLang="en-US" b="1" i="1" dirty="0"/>
              <a:t> </a:t>
            </a:r>
            <a:r>
              <a:rPr lang="en-US" altLang="zh-CN" b="1" i="1" dirty="0"/>
              <a:t>--Three</a:t>
            </a:r>
            <a:r>
              <a:rPr lang="zh-CN" altLang="en-US" b="1" i="1" dirty="0"/>
              <a:t> </a:t>
            </a:r>
            <a:r>
              <a:rPr lang="en-US" altLang="zh-CN" b="1" i="1" dirty="0"/>
              <a:t>branches:</a:t>
            </a:r>
            <a:r>
              <a:rPr lang="zh-CN" altLang="en-US" b="1" i="1" dirty="0"/>
              <a:t> </a:t>
            </a:r>
            <a:endParaRPr lang="en-US" altLang="zh-CN" b="1" i="1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pPr lvl="1"/>
            <a:r>
              <a:rPr lang="en-US" altLang="zh-CN" b="1" i="1" dirty="0"/>
              <a:t>The temporal branch ﬂows along the x-axis (temporal</a:t>
            </a:r>
            <a:r>
              <a:rPr lang="zh-CN" altLang="en-US" b="1" i="1" dirty="0"/>
              <a:t> </a:t>
            </a:r>
            <a:r>
              <a:rPr lang="en-US" altLang="zh-CN" b="1" i="1" dirty="0"/>
              <a:t>axis), on which the convolution aims to</a:t>
            </a:r>
            <a:r>
              <a:rPr lang="en-US" altLang="zh-CN" b="1" i="1" dirty="0">
                <a:solidFill>
                  <a:srgbClr val="FF0000"/>
                </a:solidFill>
              </a:rPr>
              <a:t> obtain and process motions</a:t>
            </a:r>
            <a:r>
              <a:rPr lang="en-US" altLang="zh-CN" b="1" i="1" dirty="0"/>
              <a:t>.</a:t>
            </a:r>
          </a:p>
          <a:p>
            <a:pPr lvl="1"/>
            <a:endParaRPr lang="en-US" altLang="zh-CN" b="1" i="1" dirty="0">
              <a:solidFill>
                <a:srgbClr val="FF0000"/>
              </a:solidFill>
            </a:endParaRPr>
          </a:p>
          <a:p>
            <a:pPr lvl="1"/>
            <a:r>
              <a:rPr lang="en-US" altLang="zh-CN" b="1" i="1" dirty="0"/>
              <a:t>The spatial branch ﬂows along the z-axis (spatial axis), on which the convolution is responsible </a:t>
            </a:r>
            <a:r>
              <a:rPr lang="en-US" altLang="zh-CN" b="1" i="1" dirty="0">
                <a:solidFill>
                  <a:srgbClr val="FF0000"/>
                </a:solidFill>
              </a:rPr>
              <a:t>for capturing and analyzing moving objects</a:t>
            </a:r>
            <a:r>
              <a:rPr lang="en-US" altLang="zh-CN" b="1" i="1" dirty="0"/>
              <a:t>.</a:t>
            </a:r>
          </a:p>
          <a:p>
            <a:pPr lvl="1"/>
            <a:endParaRPr lang="en-US" altLang="zh-CN" b="1" i="1" dirty="0"/>
          </a:p>
          <a:p>
            <a:pPr lvl="1"/>
            <a:r>
              <a:rPr lang="en-US" altLang="zh-CN" b="1" i="1" dirty="0"/>
              <a:t>The output branch generates intermediate or ﬁnal prediction frames along the y-axis (output axis), according to </a:t>
            </a:r>
            <a:r>
              <a:rPr lang="en-US" altLang="zh-CN" b="1" i="1" dirty="0">
                <a:solidFill>
                  <a:srgbClr val="FF0000"/>
                </a:solidFill>
              </a:rPr>
              <a:t>the predicted motions </a:t>
            </a:r>
            <a:r>
              <a:rPr lang="en-US" altLang="zh-CN" b="1" i="1" dirty="0"/>
              <a:t>provided by the temporal branch</a:t>
            </a:r>
            <a:r>
              <a:rPr lang="en-US" altLang="zh-CN" b="1" i="1" dirty="0">
                <a:solidFill>
                  <a:srgbClr val="FF0000"/>
                </a:solidFill>
              </a:rPr>
              <a:t> and the moving object </a:t>
            </a:r>
            <a:r>
              <a:rPr lang="en-US" altLang="zh-CN" b="1" i="1" dirty="0"/>
              <a:t>information provided by the spatial branch.</a:t>
            </a:r>
          </a:p>
        </p:txBody>
      </p:sp>
    </p:spTree>
    <p:extLst>
      <p:ext uri="{BB962C8B-B14F-4D97-AF65-F5344CB8AC3E}">
        <p14:creationId xmlns:p14="http://schemas.microsoft.com/office/powerpoint/2010/main" val="4040171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Model</a:t>
            </a: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endParaRPr lang="en-US" altLang="zh-CN" b="1" i="1" dirty="0"/>
          </a:p>
          <a:p>
            <a:endParaRPr lang="en-US" altLang="zh-CN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A318A-C8B4-EC44-B8AD-A2456FCA6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39757"/>
            <a:ext cx="9067800" cy="37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76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b="1" i="1" dirty="0"/>
              <a:t>The updates</a:t>
            </a:r>
            <a:r>
              <a:rPr lang="zh-CN" altLang="en-US" b="1" i="1" dirty="0"/>
              <a:t> </a:t>
            </a:r>
            <a:r>
              <a:rPr lang="en" altLang="zh-CN" b="1" i="1" dirty="0"/>
              <a:t>for </a:t>
            </a:r>
            <a:r>
              <a:rPr lang="en-US" altLang="zh-CN" b="1" i="1" dirty="0"/>
              <a:t>Cubic</a:t>
            </a:r>
            <a:r>
              <a:rPr lang="zh-CN" altLang="en-US" b="1" i="1" dirty="0"/>
              <a:t> </a:t>
            </a:r>
            <a:r>
              <a:rPr lang="en" altLang="zh-CN" b="1" i="1" dirty="0"/>
              <a:t>LSTM units</a:t>
            </a:r>
            <a:endParaRPr lang="en-US" altLang="zh-CN" b="1" i="1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pPr marL="0" indent="0">
              <a:buNone/>
            </a:pPr>
            <a:endParaRPr lang="en-US" altLang="zh-CN" b="1" i="1" dirty="0"/>
          </a:p>
          <a:p>
            <a:endParaRPr lang="en-US" altLang="zh-CN" b="1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007258-3835-FB47-AC00-A5810338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3292"/>
            <a:ext cx="12263240" cy="21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88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Experiments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r>
              <a:rPr lang="en-US" altLang="zh-CN" b="1" i="1" dirty="0"/>
              <a:t>Data</a:t>
            </a:r>
            <a:r>
              <a:rPr lang="zh-CN" altLang="en-US" b="1" i="1" dirty="0"/>
              <a:t> </a:t>
            </a:r>
            <a:r>
              <a:rPr lang="en-US" altLang="zh-CN" b="1" i="1" dirty="0"/>
              <a:t>set:</a:t>
            </a:r>
            <a:r>
              <a:rPr lang="zh-CN" altLang="en-US" b="1" i="1" dirty="0"/>
              <a:t> </a:t>
            </a:r>
            <a:r>
              <a:rPr lang="en-US" altLang="zh-CN" b="1" i="1" dirty="0"/>
              <a:t>Moving</a:t>
            </a:r>
            <a:r>
              <a:rPr lang="zh-CN" altLang="en-US" b="1" i="1" dirty="0"/>
              <a:t> </a:t>
            </a:r>
            <a:r>
              <a:rPr lang="en-US" altLang="zh-CN" b="1" i="1" dirty="0"/>
              <a:t>MNIST</a:t>
            </a:r>
          </a:p>
          <a:p>
            <a:r>
              <a:rPr lang="en-US" altLang="zh-CN" b="1" i="1" dirty="0"/>
              <a:t>Kernel</a:t>
            </a:r>
            <a:r>
              <a:rPr lang="zh-CN" altLang="en-US" b="1" i="1" dirty="0"/>
              <a:t> </a:t>
            </a:r>
            <a:r>
              <a:rPr lang="en-US" altLang="zh-CN" b="1" i="1" dirty="0"/>
              <a:t>size:</a:t>
            </a:r>
          </a:p>
          <a:p>
            <a:pPr lvl="1"/>
            <a:r>
              <a:rPr lang="en-US" altLang="zh-CN" b="1" i="1" dirty="0"/>
              <a:t>Spatial</a:t>
            </a:r>
            <a:r>
              <a:rPr lang="zh-CN" altLang="en-US" b="1" i="1" dirty="0"/>
              <a:t> </a:t>
            </a:r>
            <a:r>
              <a:rPr lang="en-US" altLang="zh-CN" b="1" i="1" dirty="0"/>
              <a:t>branch:</a:t>
            </a:r>
            <a:r>
              <a:rPr lang="zh-CN" altLang="en-US" b="1" i="1" dirty="0"/>
              <a:t> </a:t>
            </a:r>
            <a:r>
              <a:rPr lang="en-US" altLang="zh-CN" b="1" i="1" dirty="0"/>
              <a:t>5 × 5.</a:t>
            </a:r>
          </a:p>
          <a:p>
            <a:pPr lvl="1"/>
            <a:r>
              <a:rPr lang="en-US" altLang="zh-CN" b="1" i="1" dirty="0"/>
              <a:t> Temporal</a:t>
            </a:r>
            <a:r>
              <a:rPr lang="zh-CN" altLang="en-US" b="1" i="1" dirty="0"/>
              <a:t> </a:t>
            </a:r>
            <a:r>
              <a:rPr lang="en-US" altLang="zh-CN" b="1" i="1" dirty="0"/>
              <a:t>and</a:t>
            </a:r>
            <a:r>
              <a:rPr lang="zh-CN" altLang="en-US" b="1" i="1" dirty="0"/>
              <a:t> </a:t>
            </a:r>
            <a:r>
              <a:rPr lang="en-US" altLang="zh-CN" b="1" i="1" dirty="0"/>
              <a:t>Output</a:t>
            </a:r>
            <a:r>
              <a:rPr lang="zh-CN" altLang="en-US" b="1" i="1" dirty="0"/>
              <a:t> </a:t>
            </a:r>
            <a:r>
              <a:rPr lang="en-US" altLang="zh-CN" b="1" i="1" dirty="0"/>
              <a:t>Branch:</a:t>
            </a:r>
            <a:r>
              <a:rPr lang="zh-CN" altLang="en-US" b="1" i="1" dirty="0"/>
              <a:t> </a:t>
            </a:r>
            <a:r>
              <a:rPr lang="en-US" altLang="zh-CN" b="1" i="1" dirty="0"/>
              <a:t>1 × 1.</a:t>
            </a:r>
          </a:p>
          <a:p>
            <a:pPr lvl="1"/>
            <a:r>
              <a:rPr lang="en-US" altLang="zh-CN" b="1" i="1" dirty="0"/>
              <a:t>Reason:</a:t>
            </a:r>
            <a:r>
              <a:rPr lang="zh-CN" altLang="en-US" b="1" i="1" dirty="0"/>
              <a:t> </a:t>
            </a:r>
            <a:r>
              <a:rPr lang="en" altLang="zh-CN" b="1" i="1" dirty="0"/>
              <a:t>‘</a:t>
            </a:r>
            <a:r>
              <a:rPr lang="en-US" altLang="zh-CN" b="1" i="1" dirty="0"/>
              <a:t>M</a:t>
            </a:r>
            <a:r>
              <a:rPr lang="en" altLang="zh-CN" b="1" i="1" dirty="0" err="1"/>
              <a:t>otion</a:t>
            </a:r>
            <a:r>
              <a:rPr lang="en" altLang="zh-CN" b="1" i="1" dirty="0"/>
              <a:t>’ should focus on temporal neighbors while ‘object’ should focus on spatial neighbors.</a:t>
            </a:r>
            <a:endParaRPr lang="en-US" altLang="zh-CN" b="1" i="1" dirty="0"/>
          </a:p>
          <a:p>
            <a:endParaRPr lang="en-US" altLang="zh-CN" b="1" i="1" dirty="0"/>
          </a:p>
        </p:txBody>
      </p:sp>
    </p:spTree>
    <p:extLst>
      <p:ext uri="{BB962C8B-B14F-4D97-AF65-F5344CB8AC3E}">
        <p14:creationId xmlns:p14="http://schemas.microsoft.com/office/powerpoint/2010/main" val="98098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4AA9DF3-F8BA-3B4D-8701-2FF32CED7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3119"/>
            <a:ext cx="5048250" cy="34294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advantage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LSTM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vanish.</a:t>
            </a:r>
          </a:p>
          <a:p>
            <a:pPr lvl="1"/>
            <a:r>
              <a:rPr lang="en" altLang="zh-CN" dirty="0"/>
              <a:t>Conventional</a:t>
            </a:r>
            <a:r>
              <a:rPr lang="zh-CN" altLang="en-US" dirty="0"/>
              <a:t> </a:t>
            </a:r>
            <a:r>
              <a:rPr lang="en-US" altLang="zh-CN" dirty="0"/>
              <a:t>RNN: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Long Short Term Memory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AA8E20-F2CB-0842-AEEF-0545EDC12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008156"/>
            <a:ext cx="2451100" cy="4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3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3536"/>
            <a:ext cx="10896600" cy="1229405"/>
          </a:xfrm>
        </p:spPr>
        <p:txBody>
          <a:bodyPr>
            <a:normAutofit/>
          </a:bodyPr>
          <a:lstStyle/>
          <a:p>
            <a:r>
              <a:rPr lang="en-US" altLang="zh-CN" b="1" dirty="0"/>
              <a:t>Quality Metrics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2FD70D60-244B-F048-9E8B-8EE1F8DD1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557962"/>
            <a:ext cx="10972800" cy="45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BC334B1-A7A5-2A4F-884F-1CE3022B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i="1" dirty="0"/>
              <a:t>Predicting Future Frames using Retrospective Cycle GAN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F613C3-12D4-5B4D-8EFF-82E856F90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1800"/>
            <a:ext cx="12192000" cy="14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59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Model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0BC28D-97D3-6C4D-9556-39993CBE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173814-968E-DE40-B668-080A74D3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5" y="1447800"/>
            <a:ext cx="8077200" cy="47175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8CCA46-68E2-EB43-801E-48A96FAE22E4}"/>
              </a:ext>
            </a:extLst>
          </p:cNvPr>
          <p:cNvSpPr txBox="1"/>
          <p:nvPr/>
        </p:nvSpPr>
        <p:spPr>
          <a:xfrm>
            <a:off x="8686800" y="1828252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latin typeface="Times" pitchFamily="2" charset="0"/>
              </a:rPr>
              <a:t>Retrospective </a:t>
            </a:r>
          </a:p>
          <a:p>
            <a:r>
              <a:rPr lang="en-US" altLang="zh-CN" sz="3200" b="1" i="1" dirty="0">
                <a:latin typeface="Times" pitchFamily="2" charset="0"/>
              </a:rPr>
              <a:t>Cycle GAN</a:t>
            </a:r>
          </a:p>
          <a:p>
            <a:endParaRPr lang="en-US" altLang="zh-CN" sz="3200" b="1" i="1" dirty="0">
              <a:latin typeface="Times" pitchFamily="2" charset="0"/>
            </a:endParaRPr>
          </a:p>
          <a:p>
            <a:endParaRPr lang="en-US" altLang="zh-CN" sz="3200" b="1" i="1" dirty="0">
              <a:latin typeface="Times" pitchFamily="2" charset="0"/>
            </a:endParaRPr>
          </a:p>
          <a:p>
            <a:r>
              <a:rPr lang="en-US" altLang="zh-CN" sz="3200" b="1" i="1" dirty="0">
                <a:latin typeface="Times" pitchFamily="2" charset="0"/>
              </a:rPr>
              <a:t>One</a:t>
            </a:r>
            <a:r>
              <a:rPr lang="zh-CN" altLang="en-US" sz="3200" b="1" i="1" dirty="0">
                <a:latin typeface="Times" pitchFamily="2" charset="0"/>
              </a:rPr>
              <a:t> </a:t>
            </a:r>
            <a:r>
              <a:rPr lang="en-US" altLang="zh-CN" sz="3200" b="1" i="1" dirty="0">
                <a:latin typeface="Times" pitchFamily="2" charset="0"/>
              </a:rPr>
              <a:t>Generator</a:t>
            </a:r>
          </a:p>
          <a:p>
            <a:endParaRPr lang="en-US" altLang="zh-CN" sz="3200" b="1" i="1" dirty="0">
              <a:latin typeface="Times" pitchFamily="2" charset="0"/>
              <a:cs typeface="Times New Roman" panose="02020603050405020304" pitchFamily="18" charset="0"/>
            </a:endParaRPr>
          </a:p>
          <a:p>
            <a:endParaRPr lang="en-US" altLang="zh-CN" sz="3200" b="1" i="1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CN" sz="2800" b="1" i="1" dirty="0">
                <a:latin typeface="Times" pitchFamily="2" charset="0"/>
              </a:rPr>
              <a:t>Two</a:t>
            </a:r>
            <a:r>
              <a:rPr lang="zh-CN" altLang="en-US" sz="2800" b="1" i="1" dirty="0">
                <a:latin typeface="Times" pitchFamily="2" charset="0"/>
              </a:rPr>
              <a:t> </a:t>
            </a:r>
            <a:r>
              <a:rPr lang="en-US" altLang="zh-CN" sz="2800" b="1" i="1" dirty="0">
                <a:latin typeface="Times" pitchFamily="2" charset="0"/>
              </a:rPr>
              <a:t>Discriminator</a:t>
            </a:r>
            <a:endParaRPr lang="en-US" altLang="zh-CN" sz="2800" b="1" i="1" dirty="0">
              <a:latin typeface="Times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58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Model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0BC28D-97D3-6C4D-9556-39993CBE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Generator: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r>
              <a:rPr lang="zh-CN" altLang="en-US" dirty="0"/>
              <a:t> </a:t>
            </a:r>
            <a:r>
              <a:rPr lang="en-US" altLang="zh-CN" dirty="0"/>
              <a:t>layers,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blocks,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transpose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</a:p>
          <a:p>
            <a:r>
              <a:rPr lang="en-US" altLang="zh-CN" dirty="0"/>
              <a:t>Discriminator: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leaky</a:t>
            </a:r>
            <a:r>
              <a:rPr lang="zh-CN" altLang="en-US" dirty="0"/>
              <a:t> </a:t>
            </a:r>
            <a:r>
              <a:rPr lang="en-US" altLang="zh-CN" dirty="0"/>
              <a:t>rectified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units.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4848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/>
              <a:t>Loss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0BC28D-97D3-6C4D-9556-39993CBE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sequence: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(1)</a:t>
            </a:r>
          </a:p>
          <a:p>
            <a:pPr lvl="1"/>
            <a:r>
              <a:rPr lang="en-US" altLang="zh-CN" dirty="0"/>
              <a:t>(2)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DD17A3-6042-5644-A0F4-E8505AD4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81200"/>
            <a:ext cx="5867400" cy="521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416941-1146-8743-9C09-9FD9300C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564" y="2385271"/>
            <a:ext cx="5867400" cy="4870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50A6B3-C95B-CA4C-A40C-9B7B80050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848939"/>
            <a:ext cx="5111921" cy="5950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8D6A262-7371-5C40-B9CC-C795A722F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634" y="3285033"/>
            <a:ext cx="3079570" cy="8042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0E4AD5-9CC8-B543-A6E2-16D75ADE8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689" y="4197272"/>
            <a:ext cx="3586076" cy="6436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B98717D-8F41-4642-8F2B-328C56484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264" y="3429000"/>
            <a:ext cx="4006979" cy="6436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DCE9E57-BCAA-5743-A98A-231C86A53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634" y="4915804"/>
            <a:ext cx="3915678" cy="76761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FB8DA61-3CB2-E54C-8C5E-C86DF7CDC1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4915804"/>
            <a:ext cx="4519231" cy="6406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88083EB-EEE5-804F-B972-E1D44C419C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528" y="5624594"/>
            <a:ext cx="3646731" cy="34997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00F55D6-E36D-8345-A1A7-36DB5D5B5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3000" y="5695871"/>
            <a:ext cx="3671455" cy="3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1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Experiments</a:t>
            </a:r>
            <a:endParaRPr lang="en-US" altLang="zh-CN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2FE228-A0B1-0346-9F69-F84ABFBA8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676400"/>
            <a:ext cx="8610600" cy="41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83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5206" y="2971800"/>
            <a:ext cx="58015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r>
              <a:rPr lang="zh-CN" alt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  <a:endParaRPr lang="en-US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Exsiting</a:t>
            </a:r>
            <a:r>
              <a:rPr lang="en-US" altLang="zh-CN" b="1" dirty="0"/>
              <a:t> works: FC-LSTM(ICML</a:t>
            </a:r>
            <a:r>
              <a:rPr lang="zh-CN" altLang="en-US" b="1" dirty="0"/>
              <a:t> </a:t>
            </a:r>
            <a:r>
              <a:rPr lang="en-US" altLang="zh-CN" b="1" dirty="0"/>
              <a:t>2015)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D9A683A-E58B-CA4F-83A5-FB238EF8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6832"/>
            <a:ext cx="11333018" cy="1262853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47AC365-50A3-3149-AE0F-022DD9DE7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i="1" dirty="0"/>
              <a:t>Unsupervised Learning of Video Representations using LSTMs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FC-LSTM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92DA85-297F-3843-92F1-3ADBEFBB3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47800"/>
            <a:ext cx="10972800" cy="4648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i="1" dirty="0"/>
              <a:t>What’s</a:t>
            </a:r>
            <a:r>
              <a:rPr lang="zh-CN" altLang="en-US" b="1" i="1" dirty="0"/>
              <a:t> </a:t>
            </a:r>
            <a:r>
              <a:rPr lang="en-US" altLang="zh-CN" b="1" i="1" dirty="0"/>
              <a:t>the</a:t>
            </a:r>
            <a:r>
              <a:rPr lang="zh-CN" altLang="en-US" b="1" i="1" dirty="0"/>
              <a:t> </a:t>
            </a:r>
            <a:r>
              <a:rPr lang="en-US" altLang="zh-CN" b="1" i="1" dirty="0"/>
              <a:t>meaning</a:t>
            </a:r>
            <a:r>
              <a:rPr lang="zh-CN" altLang="en-US" b="1" i="1" dirty="0"/>
              <a:t> </a:t>
            </a:r>
            <a:r>
              <a:rPr lang="en-US" altLang="zh-CN" b="1" i="1" dirty="0"/>
              <a:t>of</a:t>
            </a:r>
            <a:r>
              <a:rPr lang="zh-CN" altLang="en-US" b="1" i="1" dirty="0"/>
              <a:t> </a:t>
            </a:r>
            <a:r>
              <a:rPr lang="en-US" altLang="zh-CN" b="1" i="1" dirty="0"/>
              <a:t>u</a:t>
            </a:r>
            <a:r>
              <a:rPr lang="en" altLang="zh-CN" b="1" i="1" dirty="0" err="1"/>
              <a:t>nsupervise</a:t>
            </a:r>
            <a:r>
              <a:rPr lang="zh-CN" altLang="en-US" b="1" i="1" dirty="0"/>
              <a:t> </a:t>
            </a:r>
            <a:r>
              <a:rPr lang="en-US" altLang="zh-CN" b="1" i="1" dirty="0"/>
              <a:t>learning?</a:t>
            </a:r>
          </a:p>
          <a:p>
            <a:pPr lvl="1"/>
            <a:r>
              <a:rPr lang="en-US" altLang="zh-CN" b="1" i="1" dirty="0"/>
              <a:t>Use</a:t>
            </a:r>
            <a:r>
              <a:rPr lang="zh-CN" altLang="en-US" b="1" i="1" dirty="0"/>
              <a:t> </a:t>
            </a:r>
            <a:r>
              <a:rPr lang="en-US" altLang="zh-CN" b="1" i="1" dirty="0"/>
              <a:t>Ground</a:t>
            </a:r>
            <a:r>
              <a:rPr lang="zh-CN" altLang="en-US" b="1" i="1" dirty="0"/>
              <a:t> </a:t>
            </a:r>
            <a:r>
              <a:rPr lang="en-US" altLang="zh-CN" b="1" i="1" dirty="0"/>
              <a:t>Truth</a:t>
            </a:r>
          </a:p>
          <a:p>
            <a:pPr lvl="1"/>
            <a:r>
              <a:rPr lang="en-US" altLang="zh-CN" b="1" i="1" dirty="0"/>
              <a:t>No</a:t>
            </a:r>
            <a:r>
              <a:rPr lang="zh-CN" altLang="en-US" b="1" i="1" dirty="0"/>
              <a:t> </a:t>
            </a:r>
            <a:r>
              <a:rPr lang="en-US" altLang="zh-CN" b="1" i="1" dirty="0"/>
              <a:t>labels.</a:t>
            </a:r>
            <a:r>
              <a:rPr lang="zh-CN" altLang="en-US" b="1" i="1" dirty="0"/>
              <a:t> </a:t>
            </a:r>
            <a:endParaRPr lang="en-US" altLang="zh-CN" b="1" i="1" dirty="0"/>
          </a:p>
          <a:p>
            <a:r>
              <a:rPr lang="en" altLang="zh-CN" b="1" i="1" dirty="0"/>
              <a:t>The updates</a:t>
            </a:r>
            <a:r>
              <a:rPr lang="zh-CN" altLang="en-US" b="1" i="1" dirty="0"/>
              <a:t> </a:t>
            </a:r>
            <a:r>
              <a:rPr lang="en" altLang="zh-CN" b="1" i="1" dirty="0"/>
              <a:t>for a layer of LSTM units</a:t>
            </a:r>
          </a:p>
          <a:p>
            <a:endParaRPr lang="en" altLang="zh-CN" b="1" i="1" dirty="0"/>
          </a:p>
          <a:p>
            <a:endParaRPr lang="en" altLang="zh-CN" b="1" i="1" dirty="0"/>
          </a:p>
          <a:p>
            <a:endParaRPr lang="en" altLang="zh-CN" b="1" i="1" dirty="0"/>
          </a:p>
          <a:p>
            <a:endParaRPr lang="en" altLang="zh-CN" b="1" i="1" dirty="0"/>
          </a:p>
          <a:p>
            <a:pPr marL="0" indent="0">
              <a:buNone/>
            </a:pPr>
            <a:endParaRPr lang="en" altLang="zh-CN" b="1" i="1" dirty="0"/>
          </a:p>
          <a:p>
            <a:r>
              <a:rPr kumimoji="1" lang="en-US" altLang="zh-CN" dirty="0"/>
              <a:t>C</a:t>
            </a:r>
            <a:r>
              <a:rPr kumimoji="1" lang="en" altLang="zh-CN" dirty="0"/>
              <a:t>ell state in an LSTM unit sums activities over time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" altLang="zh-CN" dirty="0"/>
              <a:t>Since derivatives distribute over sums, the error derivatives don’t vanish quickly as they get sent back into time.</a:t>
            </a:r>
            <a:endParaRPr lang="en-US" altLang="zh-CN" b="1" i="1" dirty="0"/>
          </a:p>
          <a:p>
            <a:endParaRPr lang="en-US" altLang="zh-CN" b="1" i="1" dirty="0"/>
          </a:p>
          <a:p>
            <a:endParaRPr lang="en-US" altLang="zh-CN" b="1" i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EB2288-3F10-654F-A256-19368D96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2971800"/>
            <a:ext cx="5772150" cy="18115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C0ABC6-72FD-1844-9726-BFC699E4A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891" y="1584322"/>
            <a:ext cx="3477491" cy="44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5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Model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E92DA85-297F-3843-92F1-3ADBEFBB3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i="1" dirty="0"/>
              <a:t>Input:</a:t>
            </a:r>
            <a:r>
              <a:rPr lang="zh-CN" altLang="en-US" b="1" i="1" dirty="0"/>
              <a:t> </a:t>
            </a:r>
            <a:r>
              <a:rPr lang="en-US" altLang="zh-CN" b="1" i="1" dirty="0"/>
              <a:t>A</a:t>
            </a:r>
            <a:r>
              <a:rPr lang="en" altLang="zh-CN" b="1" i="1" dirty="0"/>
              <a:t> sequence of vectors (image patches or features)</a:t>
            </a:r>
            <a:endParaRPr lang="en-US" altLang="zh-CN" b="1" i="1" dirty="0"/>
          </a:p>
          <a:p>
            <a:endParaRPr lang="en-US" altLang="zh-CN" b="1" i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704D21-D6C5-714C-91CE-8FADABF1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81200"/>
            <a:ext cx="3542025" cy="1828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BA89FC-AF37-1649-A9C5-CFA349758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896156"/>
            <a:ext cx="4641850" cy="40848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CB9B98-4EA7-F541-BDFE-8AD802CED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38570"/>
            <a:ext cx="3846825" cy="18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Experiments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3F8DEC-3A26-834D-ABB2-704C8D993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96104"/>
            <a:ext cx="9220200" cy="3703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Exsiting</a:t>
            </a:r>
            <a:r>
              <a:rPr lang="en-US" altLang="zh-CN" b="1" dirty="0"/>
              <a:t> works: Conv-LSTM(NIPS</a:t>
            </a:r>
            <a:r>
              <a:rPr lang="zh-CN" altLang="en-US" b="1" dirty="0"/>
              <a:t> </a:t>
            </a:r>
            <a:r>
              <a:rPr lang="en-US" altLang="zh-CN" b="1" dirty="0"/>
              <a:t>2015)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647AC365-50A3-3149-AE0F-022DD9DE7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4000" b="1" i="1" dirty="0"/>
              <a:t>Convolutional LSTM Network: A Machine Learning Approach for Precipitation Nowcasting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44F086-4AB2-EB49-B263-DEB4A8A6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743200"/>
            <a:ext cx="838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2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Conv-LSTM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BF4E420-255D-C445-9253-8F6C0B9F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0972800" cy="4648200"/>
          </a:xfrm>
        </p:spPr>
        <p:txBody>
          <a:bodyPr/>
          <a:lstStyle/>
          <a:p>
            <a:r>
              <a:rPr lang="en-US" altLang="zh-CN" b="1" i="1" dirty="0"/>
              <a:t>Disadvantage</a:t>
            </a:r>
            <a:r>
              <a:rPr lang="zh-CN" altLang="en-US" b="1" i="1" dirty="0"/>
              <a:t> </a:t>
            </a:r>
            <a:r>
              <a:rPr lang="en-US" altLang="zh-CN" b="1" i="1" dirty="0"/>
              <a:t>of</a:t>
            </a:r>
            <a:r>
              <a:rPr lang="zh-CN" altLang="en-US" b="1" i="1" dirty="0"/>
              <a:t> </a:t>
            </a:r>
            <a:r>
              <a:rPr lang="en-US" altLang="zh-CN" b="1" i="1" dirty="0"/>
              <a:t>FC-LSTM:</a:t>
            </a:r>
            <a:r>
              <a:rPr lang="zh-CN" altLang="en-US" b="1" i="1" dirty="0"/>
              <a:t> </a:t>
            </a:r>
            <a:r>
              <a:rPr lang="en-US" altLang="zh-CN" b="1" i="1" dirty="0"/>
              <a:t>No</a:t>
            </a:r>
            <a:r>
              <a:rPr lang="zh-CN" altLang="en-US" b="1" i="1" dirty="0"/>
              <a:t> </a:t>
            </a:r>
            <a:r>
              <a:rPr lang="en" altLang="zh-CN" b="1" i="1" dirty="0"/>
              <a:t>spatial correlation</a:t>
            </a:r>
            <a:r>
              <a:rPr lang="en-US" altLang="zh-CN" b="1" i="1" dirty="0"/>
              <a:t>.</a:t>
            </a:r>
          </a:p>
          <a:p>
            <a:r>
              <a:rPr lang="en-US" altLang="zh-CN" b="1" i="1" dirty="0"/>
              <a:t>Formulate precipitation nowcasting as a spatiotemporal sequence forecasting problem.</a:t>
            </a:r>
          </a:p>
          <a:p>
            <a:r>
              <a:rPr lang="en" altLang="zh-CN" b="1" i="1" dirty="0"/>
              <a:t>The updates</a:t>
            </a:r>
            <a:r>
              <a:rPr lang="zh-CN" altLang="en-US" b="1" i="1" dirty="0"/>
              <a:t> </a:t>
            </a:r>
            <a:r>
              <a:rPr lang="en" altLang="zh-CN" b="1" i="1" dirty="0"/>
              <a:t>for a layer of LSTM units</a:t>
            </a:r>
            <a:endParaRPr lang="en-US" altLang="zh-CN" b="1" i="1" dirty="0"/>
          </a:p>
          <a:p>
            <a:endParaRPr lang="en-US" altLang="zh-CN" b="1" i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6F802-A480-5347-AA0B-EF71A5BA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3848100"/>
            <a:ext cx="75311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7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</TotalTime>
  <Words>1668</Words>
  <Application>Microsoft Macintosh PowerPoint</Application>
  <PresentationFormat>宽屏</PresentationFormat>
  <Paragraphs>227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Sequence to Sequence Image Generation (Video Prediction) </vt:lpstr>
      <vt:lpstr>Task: Sequence to Sequence Image Generation</vt:lpstr>
      <vt:lpstr>The advantage of LSTM</vt:lpstr>
      <vt:lpstr>Exsiting works: FC-LSTM(ICML 2015)</vt:lpstr>
      <vt:lpstr>FC-LSTM</vt:lpstr>
      <vt:lpstr>Model</vt:lpstr>
      <vt:lpstr>Experiments</vt:lpstr>
      <vt:lpstr>Exsiting works: Conv-LSTM(NIPS 2015)</vt:lpstr>
      <vt:lpstr>Conv-LSTM</vt:lpstr>
      <vt:lpstr>Model</vt:lpstr>
      <vt:lpstr>Experiments</vt:lpstr>
      <vt:lpstr>Exsiting works: PredRNN++(ICML 2018)</vt:lpstr>
      <vt:lpstr>Contribution</vt:lpstr>
      <vt:lpstr>Review Three LSTMS</vt:lpstr>
      <vt:lpstr>Causal LSTM:</vt:lpstr>
      <vt:lpstr>Gradient Highway Unit (GHU)</vt:lpstr>
      <vt:lpstr>Causal LSTM &amp; GHU</vt:lpstr>
      <vt:lpstr>Experiments</vt:lpstr>
      <vt:lpstr>PowerPoint 演示文稿</vt:lpstr>
      <vt:lpstr>Contribution: </vt:lpstr>
      <vt:lpstr>Star-shape Information Bridge</vt:lpstr>
      <vt:lpstr>Group Normalization</vt:lpstr>
      <vt:lpstr>Multi-Sigmoid Loss for Precipitation Nowcasting </vt:lpstr>
      <vt:lpstr>Quality Metrics</vt:lpstr>
      <vt:lpstr>PowerPoint 演示文稿</vt:lpstr>
      <vt:lpstr>Cubic --Three branches: </vt:lpstr>
      <vt:lpstr>Model</vt:lpstr>
      <vt:lpstr>The updates for Cubic LSTM units</vt:lpstr>
      <vt:lpstr>Experiments</vt:lpstr>
      <vt:lpstr>Quality Metrics</vt:lpstr>
      <vt:lpstr>PowerPoint 演示文稿</vt:lpstr>
      <vt:lpstr>Model</vt:lpstr>
      <vt:lpstr>Model</vt:lpstr>
      <vt:lpstr>Loss</vt:lpstr>
      <vt:lpstr>Experiments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3D reconstruction and modeling from sparse input</dc:title>
  <dc:creator>xghan</dc:creator>
  <cp:lastModifiedBy>Shuliang Ning (115010206)</cp:lastModifiedBy>
  <cp:revision>5348</cp:revision>
  <dcterms:created xsi:type="dcterms:W3CDTF">2006-08-16T00:00:00Z</dcterms:created>
  <dcterms:modified xsi:type="dcterms:W3CDTF">2019-09-09T07:38:29Z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